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9" r:id="rId3"/>
    <p:sldId id="262" r:id="rId4"/>
    <p:sldId id="270" r:id="rId5"/>
    <p:sldId id="257" r:id="rId6"/>
    <p:sldId id="265" r:id="rId7"/>
    <p:sldId id="280" r:id="rId8"/>
    <p:sldId id="266" r:id="rId9"/>
    <p:sldId id="288" r:id="rId10"/>
    <p:sldId id="289" r:id="rId11"/>
    <p:sldId id="283" r:id="rId12"/>
    <p:sldId id="284" r:id="rId13"/>
    <p:sldId id="263" r:id="rId14"/>
    <p:sldId id="264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4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2BB28-079D-4C2B-9634-13BA9DCADAA7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1C35-5224-45AF-8E4F-1E2F53FA4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1C35-5224-45AF-8E4F-1E2F53FA45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870-F9AB-4D0D-8DB6-8D6958FDA8EB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36A6-9E81-4EE9-87C1-AC4CE6144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5943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09600" y="2001322"/>
            <a:ext cx="6858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dirty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SutonnyMJ" pitchFamily="2" charset="0"/>
              </a:rPr>
              <a:t>RwUj</a:t>
            </a:r>
            <a:r>
              <a:rPr lang="en-US" b="1" u="sng" dirty="0" smtClean="0">
                <a:latin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</a:rPr>
              <a:t>msL¨v</a:t>
            </a:r>
            <a:r>
              <a:rPr lang="en-US" b="1" u="sng" dirty="0" smtClean="0">
                <a:latin typeface="SutonnyMJ" pitchFamily="2" charset="0"/>
              </a:rPr>
              <a:t> cig </a:t>
            </a:r>
            <a:r>
              <a:rPr lang="en-US" b="1" u="sng" dirty="0" err="1" smtClean="0">
                <a:latin typeface="SutonnyMJ" pitchFamily="2" charset="0"/>
              </a:rPr>
              <a:t>gvb</a:t>
            </a:r>
            <a:r>
              <a:rPr lang="en-US" b="1" u="sng" dirty="0" smtClean="0">
                <a:latin typeface="SutonnyMJ" pitchFamily="2" charset="0"/>
              </a:rPr>
              <a:t>(</a:t>
            </a:r>
            <a:r>
              <a:rPr lang="en-US" b="1" u="sng" dirty="0" err="1" smtClean="0">
                <a:latin typeface="SutonnyMJ" pitchFamily="2" charset="0"/>
              </a:rPr>
              <a:t>gWzjvm</a:t>
            </a:r>
            <a:r>
              <a:rPr lang="en-US" b="1" u="sng" dirty="0" smtClean="0">
                <a:latin typeface="SutonnyMJ" pitchFamily="2" charset="0"/>
              </a:rPr>
              <a:t>)I </a:t>
            </a:r>
            <a:r>
              <a:rPr lang="en-US" b="1" u="sng" dirty="0" err="1" smtClean="0">
                <a:latin typeface="SutonnyMJ" pitchFamily="2" charset="0"/>
              </a:rPr>
              <a:t>bwZ</a:t>
            </a:r>
            <a:r>
              <a:rPr lang="en-US" b="1" u="sng" dirty="0" smtClean="0">
                <a:latin typeface="SutonnyMJ" pitchFamily="2" charset="0"/>
              </a:rPr>
              <a:t>(Av¸©‡</a:t>
            </a:r>
            <a:r>
              <a:rPr lang="en-US" b="1" u="sng" dirty="0" err="1" smtClean="0">
                <a:latin typeface="SutonnyMJ" pitchFamily="2" charset="0"/>
              </a:rPr>
              <a:t>g›U</a:t>
            </a:r>
            <a:r>
              <a:rPr lang="en-US" b="1" u="sng" dirty="0" smtClean="0">
                <a:latin typeface="SutonnyMJ" pitchFamily="2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wP‡Î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x+iy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R¨vwgwZK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cÖwZiæc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XOP=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OP=r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r,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cvjvi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vbvsK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r=OP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cig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gWzjvm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G‡K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m~wPZ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argz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myZivs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z=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x+iy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msL¨vwUi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gWzjvm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r= z =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~©‡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g›U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y/x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324600" y="3886200"/>
          <a:ext cx="1163782" cy="533400"/>
        </p:xfrm>
        <a:graphic>
          <a:graphicData uri="http://schemas.openxmlformats.org/presentationml/2006/ole">
            <p:oleObj spid="_x0000_s43010" name="Equation" r:id="rId3" imgW="60948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u="sng" dirty="0" err="1" smtClean="0">
                <a:latin typeface="SutonnyMJ" pitchFamily="2" charset="0"/>
              </a:rPr>
              <a:t>AbyeÜx</a:t>
            </a:r>
            <a:r>
              <a:rPr lang="en-US" b="1" u="sng" dirty="0" smtClean="0">
                <a:latin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</a:rPr>
              <a:t>RwUj</a:t>
            </a:r>
            <a:r>
              <a:rPr lang="en-US" b="1" u="sng" dirty="0" smtClean="0">
                <a:latin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</a:rPr>
              <a:t>msL¨v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53400" cy="4114800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+iy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cÖ_gwUi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KvíwbK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Ask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abvZ¡K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wØZxqwUi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KvíwbK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Ask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FYvZ¡K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Giæc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KvíwbK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AbyewÜ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AbyewÜ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x+iy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z=x-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9938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kw³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=-1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.i=(-1)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=(-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)(-1)=1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=(-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1)(-1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.i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=(-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1)(-1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)(-1)=-1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kw³i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m~PK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abvZ¡K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kw³i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,-i,1,-1</a:t>
            </a:r>
            <a:r>
              <a:rPr lang="en-US" sz="3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mxgve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×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vK‡e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Abyiæcfv‡e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kw³i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m~PK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bvZ¡K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kw³i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,-i,1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,-1</a:t>
            </a:r>
            <a:r>
              <a:rPr lang="en-US" sz="3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mxgve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× _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vK‡e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b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                      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14600"/>
            <a:ext cx="7467600" cy="230832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cieZ©x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w`‡bi</a:t>
            </a:r>
            <a:r>
              <a:rPr lang="en-US" sz="48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b="1" u="sng" dirty="0" err="1" smtClean="0">
                <a:latin typeface="SutonnyMJ" pitchFamily="2" charset="0"/>
              </a:rPr>
              <a:t>RwUj</a:t>
            </a:r>
            <a:r>
              <a:rPr lang="en-US" sz="4800" b="1" u="sng" dirty="0" smtClean="0">
                <a:latin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</a:rPr>
              <a:t>msL¨vi</a:t>
            </a:r>
            <a:r>
              <a:rPr lang="en-US" sz="4800" b="1" u="sng" dirty="0" smtClean="0">
                <a:latin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</a:rPr>
              <a:t>mgm¨v</a:t>
            </a:r>
            <a:r>
              <a:rPr lang="en-US" sz="4800" b="1" u="sng" dirty="0" smtClean="0">
                <a:latin typeface="SutonnyMJ" pitchFamily="2" charset="0"/>
              </a:rPr>
              <a:t> </a:t>
            </a:r>
            <a:r>
              <a:rPr lang="en-US" sz="4800" b="1" u="sng" dirty="0" err="1" smtClean="0">
                <a:latin typeface="SutonnyMJ" pitchFamily="2" charset="0"/>
                <a:cs typeface="SutonnyMJ" pitchFamily="2" charset="0"/>
              </a:rPr>
              <a:t>mgvavb</a:t>
            </a:r>
            <a:endParaRPr lang="en-US" sz="4800" b="1" u="sng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jKPvi-2</a:t>
            </a:r>
            <a:endParaRPr lang="en-US" sz="48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1752600"/>
            <a:ext cx="4724400" cy="221599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3800" b="1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b="1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762000"/>
            <a:ext cx="853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D”PZi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MwYZ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cÎ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4267200"/>
            <a:ext cx="34612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gyynv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¤§`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Avnmvb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nvexe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mnKvwi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Aa¨vcK</a:t>
            </a:r>
            <a:endParaRPr lang="en-US" sz="3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696200" cy="259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b="1" u="sng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>Aa¨vq-3q</a:t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b="1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676400" y="4038600"/>
            <a:ext cx="6400800" cy="17526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RwUj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3600" b="1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‡jKPvi-1</a:t>
            </a: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cv‡Vi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Kvw•LZ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wkLb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dj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/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¨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50292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accent6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##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সংখ্যা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ও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এর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জ্যামিতিক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প্রতিরুপ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  <a:p>
            <a:pPr>
              <a:buNone/>
            </a:pP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##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সংখ্যার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পরম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মান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ও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নতি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|</a:t>
            </a:r>
          </a:p>
          <a:p>
            <a:pPr>
              <a:buNone/>
            </a:pP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##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অনুবন্ধী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সংখ্যা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  <a:p>
            <a:pPr>
              <a:buNone/>
            </a:pP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##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জটির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সংখ্যার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ধর্মাবলী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প্রমাণ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  <a:p>
            <a:pPr>
              <a:buNone/>
            </a:pP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##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সংখ্যার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যোগ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,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বিয়োগ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BurigangaSushreeMJ" pitchFamily="2" charset="0"/>
              </a:rPr>
              <a:t>গুনের</a:t>
            </a:r>
            <a:r>
              <a:rPr lang="en-US" dirty="0" smtClean="0">
                <a:latin typeface="Sutonny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জ্যামিতিক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প্রতিরুপ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|</a:t>
            </a:r>
          </a:p>
          <a:p>
            <a:pPr>
              <a:buNone/>
            </a:pP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##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সংখ্যার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বর্গমূল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,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একের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ঘনমূল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ও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এদের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ধর্ম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b="1" u="sng" dirty="0" err="1" smtClean="0">
                <a:latin typeface="SutonnyMJ" pitchFamily="2" charset="0"/>
              </a:rPr>
              <a:t>RwUj</a:t>
            </a:r>
            <a:r>
              <a:rPr lang="en-US" b="1" u="sng" dirty="0" smtClean="0">
                <a:latin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</a:rPr>
              <a:t>msL¨v</a:t>
            </a:r>
            <a:endParaRPr lang="en-US" b="1" u="sng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438400"/>
            <a:ext cx="8305800" cy="30480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c~e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©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Ávb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hvPvB</a:t>
            </a:r>
            <a:endParaRPr kumimoji="0" lang="en-US" sz="32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msL¨vi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utonnyMJ" pitchFamily="2" charset="0"/>
                <a:ea typeface="+mn-ea"/>
                <a:cs typeface="SutonnyMJ" pitchFamily="2" charset="0"/>
              </a:rPr>
              <a:t>cÖKvi</a:t>
            </a:r>
            <a:r>
              <a:rPr lang="en-US" sz="3600" b="1" baseline="0" dirty="0" smtClean="0">
                <a:latin typeface="SutonnyMJ" pitchFamily="2" charset="0"/>
                <a:cs typeface="SutonnyMJ" pitchFamily="2" charset="0"/>
              </a:rPr>
              <a:t>‡f`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utonnyMJ" pitchFamily="2" charset="0"/>
              <a:ea typeface="+mn-ea"/>
              <a:cs typeface="SutonnyMJ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we¯ÍvwiZ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  <a:cs typeface="SutonnyMJ" pitchFamily="2" charset="0"/>
              </a:rPr>
              <a:t>cvVt</a:t>
            </a:r>
            <a:r>
              <a:rPr lang="en-US" b="1" u="sng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b="1" u="sng" dirty="0" smtClean="0">
                <a:latin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</a:rPr>
              <a:t>RwUj</a:t>
            </a:r>
            <a:r>
              <a:rPr lang="en-US" b="1" u="sng" dirty="0" smtClean="0">
                <a:latin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</a:rPr>
              <a:t>msL¨v</a:t>
            </a:r>
            <a:endParaRPr lang="en-US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  <a:solidFill>
            <a:schemeClr val="accent3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</a:t>
            </a:r>
            <a:r>
              <a:rPr lang="en-US" sz="3600" b="1" u="sng" dirty="0" err="1" smtClean="0">
                <a:latin typeface="SutonnyMJ" pitchFamily="2" charset="0"/>
              </a:rPr>
              <a:t>RwUj</a:t>
            </a:r>
            <a:r>
              <a:rPr lang="en-US" sz="3600" b="1" u="sng" dirty="0" smtClean="0">
                <a:latin typeface="SutonnyMJ" pitchFamily="2" charset="0"/>
              </a:rPr>
              <a:t> </a:t>
            </a:r>
            <a:r>
              <a:rPr lang="en-US" sz="3600" b="1" u="sng" dirty="0" err="1" smtClean="0">
                <a:latin typeface="SutonnyMJ" pitchFamily="2" charset="0"/>
              </a:rPr>
              <a:t>msL¨v</a:t>
            </a:r>
            <a:r>
              <a:rPr lang="en-US" sz="3600" b="1" u="sng" dirty="0" smtClean="0">
                <a:latin typeface="SutonnyMJ" pitchFamily="2" charset="0"/>
              </a:rPr>
              <a:t> t</a:t>
            </a:r>
            <a:r>
              <a:rPr lang="en-US" sz="3600" b="1" dirty="0" smtClean="0">
                <a:latin typeface="SutonnyMJ" pitchFamily="2" charset="0"/>
              </a:rPr>
              <a:t> </a:t>
            </a:r>
          </a:p>
          <a:p>
            <a:pPr>
              <a:buNone/>
            </a:pPr>
            <a:r>
              <a:rPr lang="en-US" sz="3600" b="1" dirty="0" smtClean="0">
                <a:latin typeface="SutonnyMJ" pitchFamily="2" charset="0"/>
              </a:rPr>
              <a:t>    †h </a:t>
            </a:r>
            <a:r>
              <a:rPr lang="en-US" sz="3600" b="1" dirty="0" err="1" smtClean="0">
                <a:latin typeface="SutonnyMJ" pitchFamily="2" charset="0"/>
              </a:rPr>
              <a:t>msL¨vi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eM</a:t>
            </a:r>
            <a:r>
              <a:rPr lang="en-US" sz="3600" b="1" dirty="0" smtClean="0">
                <a:latin typeface="SutonnyMJ" pitchFamily="2" charset="0"/>
              </a:rPr>
              <a:t>© </a:t>
            </a:r>
            <a:r>
              <a:rPr lang="en-US" sz="3600" b="1" dirty="0" err="1" smtClean="0">
                <a:latin typeface="SutonnyMJ" pitchFamily="2" charset="0"/>
              </a:rPr>
              <a:t>abvZ¡K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Zv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ev¯Íe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Ges</a:t>
            </a:r>
            <a:r>
              <a:rPr lang="en-US" sz="3600" b="1" dirty="0" smtClean="0">
                <a:latin typeface="SutonnyMJ" pitchFamily="2" charset="0"/>
              </a:rPr>
              <a:t> †h </a:t>
            </a:r>
            <a:r>
              <a:rPr lang="en-US" sz="3600" b="1" dirty="0" err="1" smtClean="0">
                <a:latin typeface="SutonnyMJ" pitchFamily="2" charset="0"/>
              </a:rPr>
              <a:t>msL¨vi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eM</a:t>
            </a:r>
            <a:r>
              <a:rPr lang="en-US" sz="3600" b="1" dirty="0" smtClean="0">
                <a:latin typeface="SutonnyMJ" pitchFamily="2" charset="0"/>
              </a:rPr>
              <a:t>© </a:t>
            </a:r>
            <a:r>
              <a:rPr lang="en-US" sz="3600" b="1" dirty="0" err="1" smtClean="0">
                <a:latin typeface="SutonnyMJ" pitchFamily="2" charset="0"/>
              </a:rPr>
              <a:t>FYvZ¡K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Zv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KvíwbK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Aev¯Íe</a:t>
            </a:r>
            <a:r>
              <a:rPr lang="en-US" sz="3600" b="1" dirty="0" smtClean="0">
                <a:latin typeface="SutonnyMJ" pitchFamily="2" charset="0"/>
              </a:rPr>
              <a:t>| </a:t>
            </a:r>
            <a:r>
              <a:rPr lang="en-US" sz="3600" b="1" dirty="0" err="1" smtClean="0">
                <a:latin typeface="SutonnyMJ" pitchFamily="2" charset="0"/>
              </a:rPr>
              <a:t>weL¨vZ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MwYZwe</a:t>
            </a:r>
            <a:r>
              <a:rPr lang="en-US" sz="3600" b="1" dirty="0" smtClean="0">
                <a:latin typeface="SutonnyMJ" pitchFamily="2" charset="0"/>
              </a:rPr>
              <a:t>` </a:t>
            </a:r>
            <a:r>
              <a:rPr lang="en-US" sz="3600" b="1" dirty="0" err="1" smtClean="0">
                <a:latin typeface="SutonnyMJ" pitchFamily="2" charset="0"/>
              </a:rPr>
              <a:t>Aqjvi</a:t>
            </a:r>
            <a:r>
              <a:rPr lang="en-US" sz="3600" b="1" dirty="0" smtClean="0">
                <a:latin typeface="SutonnyMJ" pitchFamily="2" charset="0"/>
              </a:rPr>
              <a:t> GB </a:t>
            </a:r>
            <a:r>
              <a:rPr lang="en-US" sz="3600" b="1" dirty="0" err="1" smtClean="0">
                <a:latin typeface="SutonnyMJ" pitchFamily="2" charset="0"/>
              </a:rPr>
              <a:t>Aev¯Íe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KvíwbK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msL¨v‡K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Øviv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m~wPZ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K‡ib</a:t>
            </a:r>
            <a:r>
              <a:rPr lang="en-US" sz="3600" b="1" dirty="0" smtClean="0">
                <a:latin typeface="SutonnyMJ" pitchFamily="2" charset="0"/>
              </a:rPr>
              <a:t>|</a:t>
            </a:r>
            <a:endParaRPr lang="en-US" sz="3600" b="1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i</a:t>
            </a:r>
            <a:r>
              <a:rPr lang="en-US" sz="36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atin typeface="SutonnyMJ" pitchFamily="2" charset="0"/>
              </a:rPr>
              <a:t> =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A_©vr</a:t>
            </a:r>
            <a:r>
              <a:rPr lang="en-US" sz="3600" b="1" dirty="0" smtClean="0">
                <a:latin typeface="SutonnyMJ" pitchFamily="2" charset="0"/>
              </a:rPr>
              <a:t>            ‡K  </a:t>
            </a:r>
            <a:r>
              <a:rPr lang="en-US" sz="3600" b="1" dirty="0" err="1" smtClean="0">
                <a:latin typeface="SutonnyMJ" pitchFamily="2" charset="0"/>
              </a:rPr>
              <a:t>KvíwbK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msL¨vi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cÖZxK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aiv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nq</a:t>
            </a:r>
            <a:r>
              <a:rPr lang="en-US" sz="3600" b="1" dirty="0" smtClean="0">
                <a:latin typeface="SutonnyMJ" pitchFamily="2" charset="0"/>
              </a:rPr>
              <a:t>| </a:t>
            </a:r>
          </a:p>
          <a:p>
            <a:pPr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a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Ges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3600" b="1" dirty="0" err="1" smtClean="0">
                <a:latin typeface="SutonnyMJ" pitchFamily="2" charset="0"/>
              </a:rPr>
              <a:t>ev¯Íe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n‡j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a+ib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AvKv‡ii</a:t>
            </a:r>
            <a:r>
              <a:rPr lang="en-US" sz="3600" b="1" dirty="0" smtClean="0">
                <a:latin typeface="SutonnyMJ" pitchFamily="2" charset="0"/>
              </a:rPr>
              <a:t> ‡h †</a:t>
            </a:r>
            <a:r>
              <a:rPr lang="en-US" sz="3600" b="1" dirty="0" err="1" smtClean="0">
                <a:latin typeface="SutonnyMJ" pitchFamily="2" charset="0"/>
              </a:rPr>
              <a:t>Kvb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ivwk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msL¨v‡K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RwUj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ivwk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RwUj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msL¨v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e‡j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smtClean="0">
                <a:latin typeface="SutonnyMJ" pitchFamily="2" charset="0"/>
              </a:rPr>
              <a:t>| </a:t>
            </a:r>
            <a:r>
              <a:rPr lang="en-US" sz="3600" b="1" dirty="0" err="1" smtClean="0">
                <a:latin typeface="SutonnyMJ" pitchFamily="2" charset="0"/>
              </a:rPr>
              <a:t>RwUj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msL¨v‡K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mvaviYZ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cÖwZK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z=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a+ib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b=0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msL¨vwU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ev¯Íe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Ges</a:t>
            </a:r>
            <a:r>
              <a:rPr lang="en-US" sz="3600" b="1" dirty="0" smtClean="0">
                <a:latin typeface="SutonnyMJ" pitchFamily="2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a=0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msL¨vwU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</a:rPr>
              <a:t>KvíwbK</a:t>
            </a:r>
            <a:r>
              <a:rPr lang="en-US" sz="3600" b="1" dirty="0" smtClean="0">
                <a:latin typeface="SutonnyMJ" pitchFamily="2" charset="0"/>
              </a:rPr>
              <a:t>|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3581400"/>
          <a:ext cx="1219200" cy="505522"/>
        </p:xfrm>
        <a:graphic>
          <a:graphicData uri="http://schemas.openxmlformats.org/presentationml/2006/ole">
            <p:oleObj spid="_x0000_s3073" name="Equation" r:id="rId3" imgW="520560" imgH="2156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জটিল</a:t>
            </a:r>
            <a:r>
              <a:rPr lang="en-US" u="sng" dirty="0" smtClean="0"/>
              <a:t> </a:t>
            </a:r>
            <a:r>
              <a:rPr lang="en-US" u="sng" dirty="0" err="1" smtClean="0"/>
              <a:t>সংখ্যার</a:t>
            </a:r>
            <a:r>
              <a:rPr lang="en-US" u="sng" dirty="0" smtClean="0"/>
              <a:t> </a:t>
            </a:r>
            <a:r>
              <a:rPr lang="en-US" u="sng" dirty="0" err="1" smtClean="0"/>
              <a:t>ধর্ম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 err="1" smtClean="0"/>
              <a:t>যদি</a:t>
            </a:r>
            <a:r>
              <a:rPr lang="en-US" dirty="0" smtClean="0"/>
              <a:t> </a:t>
            </a:r>
            <a:r>
              <a:rPr lang="en-US" dirty="0" err="1" smtClean="0"/>
              <a:t>a+ib</a:t>
            </a:r>
            <a:r>
              <a:rPr lang="en-US" dirty="0" smtClean="0"/>
              <a:t>=0 </a:t>
            </a:r>
            <a:r>
              <a:rPr lang="en-US" dirty="0" err="1" smtClean="0"/>
              <a:t>হয়</a:t>
            </a:r>
            <a:r>
              <a:rPr lang="en-US" dirty="0" smtClean="0"/>
              <a:t>, </a:t>
            </a:r>
            <a:r>
              <a:rPr lang="en-US" dirty="0" err="1" smtClean="0"/>
              <a:t>তাহলে</a:t>
            </a:r>
            <a:r>
              <a:rPr lang="en-US" dirty="0" smtClean="0"/>
              <a:t> a=0, </a:t>
            </a:r>
            <a:r>
              <a:rPr lang="en-US" dirty="0" smtClean="0"/>
              <a:t>b=0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dirty="0" err="1" smtClean="0"/>
              <a:t>যদি</a:t>
            </a:r>
            <a:r>
              <a:rPr lang="en-US" dirty="0" smtClean="0"/>
              <a:t> </a:t>
            </a:r>
            <a:r>
              <a:rPr lang="en-US" dirty="0" err="1" smtClean="0"/>
              <a:t>a+ib</a:t>
            </a:r>
            <a:r>
              <a:rPr lang="en-US" dirty="0" smtClean="0"/>
              <a:t>=</a:t>
            </a:r>
            <a:r>
              <a:rPr lang="en-US" dirty="0" err="1" smtClean="0"/>
              <a:t>c+id</a:t>
            </a:r>
            <a:r>
              <a:rPr lang="en-US" dirty="0" smtClean="0"/>
              <a:t> </a:t>
            </a:r>
            <a:r>
              <a:rPr lang="en-US" dirty="0" err="1" smtClean="0"/>
              <a:t>হয়,তাহলে</a:t>
            </a:r>
            <a:r>
              <a:rPr lang="en-US" dirty="0" smtClean="0"/>
              <a:t> a=</a:t>
            </a:r>
            <a:r>
              <a:rPr lang="en-US" dirty="0" err="1" smtClean="0"/>
              <a:t>c,b</a:t>
            </a:r>
            <a:r>
              <a:rPr lang="en-US" dirty="0" smtClean="0"/>
              <a:t>=d</a:t>
            </a:r>
          </a:p>
          <a:p>
            <a:pPr>
              <a:buNone/>
            </a:pPr>
            <a:r>
              <a:rPr lang="en-US" dirty="0" smtClean="0"/>
              <a:t>3) </a:t>
            </a:r>
            <a:r>
              <a:rPr lang="en-US" dirty="0" err="1" smtClean="0"/>
              <a:t>দুইটি</a:t>
            </a:r>
            <a:r>
              <a:rPr lang="en-US" dirty="0" smtClean="0"/>
              <a:t> </a:t>
            </a:r>
            <a:r>
              <a:rPr lang="en-US" dirty="0" err="1" smtClean="0"/>
              <a:t>অনুবন্ধী</a:t>
            </a:r>
            <a:r>
              <a:rPr lang="en-US" dirty="0" smtClean="0"/>
              <a:t> </a:t>
            </a:r>
            <a:r>
              <a:rPr lang="en-US" dirty="0" err="1" smtClean="0"/>
              <a:t>জটিল</a:t>
            </a:r>
            <a:r>
              <a:rPr lang="en-US" dirty="0" smtClean="0"/>
              <a:t> </a:t>
            </a:r>
            <a:r>
              <a:rPr lang="en-US" dirty="0" err="1" smtClean="0"/>
              <a:t>সংখ্যার</a:t>
            </a:r>
            <a:r>
              <a:rPr lang="en-US" dirty="0" smtClean="0"/>
              <a:t> </a:t>
            </a:r>
            <a:r>
              <a:rPr lang="en-US" dirty="0" err="1" smtClean="0"/>
              <a:t>সমষ্টি</a:t>
            </a:r>
            <a:r>
              <a:rPr lang="en-US" dirty="0" smtClean="0"/>
              <a:t> ও </a:t>
            </a:r>
            <a:r>
              <a:rPr lang="en-US" dirty="0" err="1" smtClean="0"/>
              <a:t>গুণফল</a:t>
            </a:r>
            <a:r>
              <a:rPr lang="en-US" dirty="0" smtClean="0"/>
              <a:t> </a:t>
            </a:r>
            <a:r>
              <a:rPr lang="en-US" dirty="0" err="1" smtClean="0"/>
              <a:t>উভয়ই</a:t>
            </a:r>
            <a:r>
              <a:rPr lang="en-US" dirty="0" smtClean="0"/>
              <a:t> </a:t>
            </a:r>
            <a:r>
              <a:rPr lang="en-US" dirty="0" err="1" smtClean="0"/>
              <a:t>বাস্তব</a:t>
            </a:r>
            <a:r>
              <a:rPr lang="en-US" dirty="0" smtClean="0"/>
              <a:t> </a:t>
            </a:r>
            <a:r>
              <a:rPr lang="en-US" dirty="0" err="1" smtClean="0"/>
              <a:t>সংখ্যা</a:t>
            </a:r>
            <a:r>
              <a:rPr lang="en-US" dirty="0" smtClean="0"/>
              <a:t> ।</a:t>
            </a:r>
          </a:p>
          <a:p>
            <a:pPr>
              <a:buNone/>
            </a:pPr>
            <a:r>
              <a:rPr lang="en-US" dirty="0" smtClean="0"/>
              <a:t>4) </a:t>
            </a:r>
            <a:r>
              <a:rPr lang="en-US" dirty="0" err="1" smtClean="0"/>
              <a:t>দুইটি</a:t>
            </a:r>
            <a:r>
              <a:rPr lang="en-US" dirty="0" smtClean="0"/>
              <a:t> </a:t>
            </a:r>
            <a:r>
              <a:rPr lang="en-US" dirty="0" err="1" smtClean="0"/>
              <a:t>জটিল</a:t>
            </a:r>
            <a:r>
              <a:rPr lang="en-US" dirty="0" smtClean="0"/>
              <a:t> </a:t>
            </a:r>
            <a:r>
              <a:rPr lang="en-US" dirty="0" err="1" smtClean="0"/>
              <a:t>সংখ্যার</a:t>
            </a:r>
            <a:r>
              <a:rPr lang="en-US" dirty="0" smtClean="0"/>
              <a:t> </a:t>
            </a:r>
            <a:r>
              <a:rPr lang="en-US" dirty="0" err="1" smtClean="0"/>
              <a:t>যোগফল,বিয়োগফল,গুণফল</a:t>
            </a:r>
            <a:r>
              <a:rPr lang="en-US" dirty="0" smtClean="0"/>
              <a:t> </a:t>
            </a:r>
            <a:r>
              <a:rPr lang="en-US" dirty="0" err="1" smtClean="0"/>
              <a:t>এবং</a:t>
            </a:r>
            <a:r>
              <a:rPr lang="en-US" dirty="0" smtClean="0"/>
              <a:t> </a:t>
            </a:r>
            <a:r>
              <a:rPr lang="en-US" dirty="0" err="1" smtClean="0"/>
              <a:t>ভাগফল</a:t>
            </a:r>
            <a:r>
              <a:rPr lang="en-US" dirty="0" smtClean="0"/>
              <a:t> </a:t>
            </a:r>
            <a:r>
              <a:rPr lang="en-US" dirty="0" err="1" smtClean="0"/>
              <a:t>সর্বদা</a:t>
            </a:r>
            <a:r>
              <a:rPr lang="en-US" dirty="0" smtClean="0"/>
              <a:t> </a:t>
            </a:r>
            <a:r>
              <a:rPr lang="en-US" dirty="0" err="1" smtClean="0"/>
              <a:t>জটিল</a:t>
            </a:r>
            <a:r>
              <a:rPr lang="en-US" dirty="0" smtClean="0"/>
              <a:t> </a:t>
            </a:r>
            <a:r>
              <a:rPr lang="en-US" dirty="0" err="1" smtClean="0"/>
              <a:t>সংখ্যা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r>
              <a:rPr lang="en-US" dirty="0" smtClean="0"/>
              <a:t> । (</a:t>
            </a:r>
            <a:r>
              <a:rPr lang="en-US" dirty="0" err="1" smtClean="0"/>
              <a:t>যা</a:t>
            </a:r>
            <a:r>
              <a:rPr lang="en-US" dirty="0" smtClean="0"/>
              <a:t> </a:t>
            </a:r>
            <a:r>
              <a:rPr lang="en-US" dirty="0" err="1" smtClean="0"/>
              <a:t>ক্ষেএ</a:t>
            </a:r>
            <a:r>
              <a:rPr lang="en-US" dirty="0" smtClean="0"/>
              <a:t> </a:t>
            </a:r>
            <a:r>
              <a:rPr lang="en-US" dirty="0" err="1" smtClean="0"/>
              <a:t>বিশেষে</a:t>
            </a:r>
            <a:r>
              <a:rPr lang="en-US" dirty="0" smtClean="0"/>
              <a:t> </a:t>
            </a:r>
            <a:r>
              <a:rPr lang="en-US" dirty="0" err="1" smtClean="0"/>
              <a:t>বাস্তব</a:t>
            </a:r>
            <a:r>
              <a:rPr lang="en-US" dirty="0" smtClean="0"/>
              <a:t> </a:t>
            </a:r>
            <a:r>
              <a:rPr lang="en-US" dirty="0" err="1" smtClean="0"/>
              <a:t>সংখ্যা</a:t>
            </a:r>
            <a:r>
              <a:rPr lang="en-US" dirty="0" smtClean="0"/>
              <a:t> </a:t>
            </a:r>
            <a:r>
              <a:rPr lang="en-US" dirty="0" err="1" smtClean="0"/>
              <a:t>হতে</a:t>
            </a:r>
            <a:r>
              <a:rPr lang="en-US" dirty="0" smtClean="0"/>
              <a:t> </a:t>
            </a:r>
            <a:r>
              <a:rPr lang="en-US" dirty="0" err="1" smtClean="0"/>
              <a:t>পারে</a:t>
            </a:r>
            <a:r>
              <a:rPr lang="en-US" dirty="0" smtClean="0"/>
              <a:t> )</a:t>
            </a:r>
          </a:p>
          <a:p>
            <a:pPr>
              <a:buNone/>
            </a:pPr>
            <a:r>
              <a:rPr lang="en-US" dirty="0" smtClean="0"/>
              <a:t>5)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জটিল</a:t>
            </a:r>
            <a:r>
              <a:rPr lang="en-US" dirty="0" smtClean="0"/>
              <a:t> </a:t>
            </a:r>
            <a:r>
              <a:rPr lang="en-US" dirty="0" err="1" smtClean="0"/>
              <a:t>সংখ্যার</a:t>
            </a:r>
            <a:r>
              <a:rPr lang="en-US" dirty="0" smtClean="0"/>
              <a:t> </a:t>
            </a:r>
            <a:r>
              <a:rPr lang="en-US" dirty="0" err="1" smtClean="0"/>
              <a:t>মূল</a:t>
            </a:r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জটিল</a:t>
            </a:r>
            <a:r>
              <a:rPr lang="en-US" dirty="0" smtClean="0"/>
              <a:t> </a:t>
            </a:r>
            <a:r>
              <a:rPr lang="en-US" dirty="0" err="1" smtClean="0"/>
              <a:t>সংখ্যা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endParaRPr lang="en-US" dirty="0" smtClean="0"/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u="sng" dirty="0" err="1" smtClean="0"/>
              <a:t>জটিল</a:t>
            </a:r>
            <a:r>
              <a:rPr lang="en-US" u="sng" dirty="0" smtClean="0"/>
              <a:t> </a:t>
            </a:r>
            <a:r>
              <a:rPr lang="en-US" u="sng" dirty="0" err="1" smtClean="0"/>
              <a:t>সংখ্যার</a:t>
            </a:r>
            <a:r>
              <a:rPr lang="en-US" u="sng" dirty="0" smtClean="0"/>
              <a:t> </a:t>
            </a:r>
            <a:r>
              <a:rPr lang="en-US" u="sng" dirty="0" err="1" smtClean="0"/>
              <a:t>ধর্ম</a:t>
            </a:r>
            <a:endParaRPr lang="en-US" b="1" u="sng" dirty="0" smtClean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" y="1905000"/>
            <a:ext cx="830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6) z </a:t>
            </a:r>
            <a:r>
              <a:rPr lang="en-US" sz="3200" dirty="0" err="1" smtClean="0"/>
              <a:t>অশূন্য</a:t>
            </a:r>
            <a:r>
              <a:rPr lang="en-US" sz="3200" dirty="0" smtClean="0"/>
              <a:t> </a:t>
            </a:r>
            <a:r>
              <a:rPr lang="en-US" sz="3200" dirty="0" err="1" smtClean="0"/>
              <a:t>জটিল</a:t>
            </a:r>
            <a:r>
              <a:rPr lang="en-US" sz="3200" dirty="0" smtClean="0"/>
              <a:t> </a:t>
            </a:r>
            <a:r>
              <a:rPr lang="en-US" sz="3200" dirty="0" err="1" smtClean="0"/>
              <a:t>সংখ্যা</a:t>
            </a:r>
            <a:r>
              <a:rPr lang="en-US" sz="3200" dirty="0" smtClean="0"/>
              <a:t> </a:t>
            </a:r>
            <a:r>
              <a:rPr lang="en-US" sz="3200" dirty="0" err="1" smtClean="0"/>
              <a:t>এবং</a:t>
            </a:r>
            <a:r>
              <a:rPr lang="en-US" sz="3200" dirty="0" smtClean="0"/>
              <a:t> n </a:t>
            </a:r>
            <a:r>
              <a:rPr lang="en-US" sz="3200" dirty="0" err="1" smtClean="0"/>
              <a:t>যে</a:t>
            </a:r>
            <a:r>
              <a:rPr lang="en-US" sz="3200" dirty="0" smtClean="0"/>
              <a:t> </a:t>
            </a:r>
            <a:r>
              <a:rPr lang="en-US" sz="3200" dirty="0" err="1" smtClean="0"/>
              <a:t>কোন</a:t>
            </a:r>
            <a:r>
              <a:rPr lang="en-US" sz="3200" dirty="0" smtClean="0"/>
              <a:t> </a:t>
            </a:r>
            <a:r>
              <a:rPr lang="en-US" sz="3200" dirty="0" err="1" smtClean="0"/>
              <a:t>পূর্ণ</a:t>
            </a:r>
            <a:r>
              <a:rPr lang="en-US" sz="3200" dirty="0" smtClean="0"/>
              <a:t> </a:t>
            </a:r>
            <a:r>
              <a:rPr lang="en-US" sz="3200" dirty="0" err="1" smtClean="0"/>
              <a:t>সংখ্যা</a:t>
            </a:r>
            <a:r>
              <a:rPr lang="en-US" sz="3200" dirty="0" smtClean="0"/>
              <a:t> </a:t>
            </a:r>
            <a:r>
              <a:rPr lang="en-US" sz="3200" dirty="0" err="1" smtClean="0"/>
              <a:t>হলে</a:t>
            </a:r>
            <a:r>
              <a:rPr lang="en-US" sz="3200" dirty="0" smtClean="0"/>
              <a:t> </a:t>
            </a:r>
            <a:r>
              <a:rPr lang="en-US" sz="3200" dirty="0" smtClean="0"/>
              <a:t>   z   </a:t>
            </a:r>
            <a:r>
              <a:rPr lang="en-US" sz="3200" dirty="0" err="1" smtClean="0"/>
              <a:t>জটিল</a:t>
            </a:r>
            <a:r>
              <a:rPr lang="en-US" sz="3200" dirty="0" smtClean="0"/>
              <a:t> </a:t>
            </a:r>
            <a:r>
              <a:rPr lang="en-US" sz="3200" dirty="0" err="1" smtClean="0"/>
              <a:t>সংখ্যা</a:t>
            </a:r>
            <a:r>
              <a:rPr lang="en-US" sz="3200" dirty="0" smtClean="0"/>
              <a:t> </a:t>
            </a:r>
            <a:r>
              <a:rPr lang="en-US" sz="3200" dirty="0" err="1" smtClean="0"/>
              <a:t>হবে</a:t>
            </a:r>
            <a:r>
              <a:rPr lang="en-US" sz="3200" dirty="0" smtClean="0"/>
              <a:t> </a:t>
            </a:r>
            <a:r>
              <a:rPr lang="en-US" sz="3200" dirty="0" smtClean="0"/>
              <a:t>।</a:t>
            </a:r>
          </a:p>
          <a:p>
            <a:endParaRPr lang="en-US" sz="3200" dirty="0" smtClean="0"/>
          </a:p>
          <a:p>
            <a:r>
              <a:rPr lang="en-US" sz="3200" dirty="0" smtClean="0"/>
              <a:t>7) </a:t>
            </a:r>
            <a:r>
              <a:rPr lang="en-US" sz="3200" dirty="0" err="1" smtClean="0"/>
              <a:t>প্রত্যেক</a:t>
            </a:r>
            <a:r>
              <a:rPr lang="en-US" sz="3200" dirty="0" smtClean="0"/>
              <a:t> </a:t>
            </a:r>
            <a:r>
              <a:rPr lang="en-US" sz="3200" dirty="0" err="1" smtClean="0"/>
              <a:t>অশূন্য</a:t>
            </a:r>
            <a:r>
              <a:rPr lang="en-US" sz="3200" dirty="0" smtClean="0"/>
              <a:t> </a:t>
            </a:r>
            <a:r>
              <a:rPr lang="en-US" sz="3200" dirty="0" err="1" smtClean="0"/>
              <a:t>জটিল</a:t>
            </a:r>
            <a:r>
              <a:rPr lang="en-US" sz="3200" dirty="0" smtClean="0"/>
              <a:t> </a:t>
            </a:r>
            <a:r>
              <a:rPr lang="en-US" sz="3200" dirty="0" err="1" smtClean="0"/>
              <a:t>সংখ্যার</a:t>
            </a:r>
            <a:r>
              <a:rPr lang="en-US" sz="3200" dirty="0" smtClean="0"/>
              <a:t> </a:t>
            </a:r>
            <a:r>
              <a:rPr lang="en-US" sz="3200" dirty="0" err="1" smtClean="0"/>
              <a:t>গৌনিক</a:t>
            </a:r>
            <a:r>
              <a:rPr lang="en-US" sz="3200" dirty="0" smtClean="0"/>
              <a:t> </a:t>
            </a:r>
            <a:r>
              <a:rPr lang="en-US" sz="3200" dirty="0" err="1" smtClean="0"/>
              <a:t>বিপরীতক</a:t>
            </a:r>
            <a:r>
              <a:rPr lang="en-US" sz="3200" dirty="0" smtClean="0"/>
              <a:t> </a:t>
            </a:r>
            <a:r>
              <a:rPr lang="en-US" sz="3200" dirty="0" err="1" smtClean="0"/>
              <a:t>জটিল</a:t>
            </a:r>
            <a:r>
              <a:rPr lang="en-US" sz="3200" dirty="0" smtClean="0"/>
              <a:t> </a:t>
            </a:r>
            <a:r>
              <a:rPr lang="en-US" sz="3200" dirty="0" err="1" smtClean="0"/>
              <a:t>সংখ্যার</a:t>
            </a:r>
            <a:r>
              <a:rPr lang="en-US" sz="3200" dirty="0" smtClean="0"/>
              <a:t> </a:t>
            </a:r>
            <a:r>
              <a:rPr lang="en-US" sz="3200" dirty="0" err="1" smtClean="0"/>
              <a:t>দলে</a:t>
            </a:r>
            <a:r>
              <a:rPr lang="en-US" sz="3200" dirty="0" smtClean="0"/>
              <a:t> </a:t>
            </a:r>
            <a:r>
              <a:rPr lang="en-US" sz="3200" dirty="0" err="1" smtClean="0"/>
              <a:t>বিদ্যমান</a:t>
            </a:r>
            <a:r>
              <a:rPr lang="en-US" sz="3200" dirty="0" smtClean="0"/>
              <a:t> 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latin typeface="SutonnyMJ" pitchFamily="2" charset="0"/>
              </a:rPr>
              <a:t>RwUj</a:t>
            </a:r>
            <a:r>
              <a:rPr lang="en-US" b="1" u="sng" dirty="0" smtClean="0">
                <a:latin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</a:rPr>
              <a:t>msL¨vi</a:t>
            </a:r>
            <a:r>
              <a:rPr lang="en-US" b="1" u="sng" dirty="0" smtClean="0">
                <a:latin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</a:rPr>
              <a:t>AvM©Û</a:t>
            </a:r>
            <a:r>
              <a:rPr lang="en-US" b="1" u="sng" dirty="0" smtClean="0">
                <a:latin typeface="SutonnyMJ" pitchFamily="2" charset="0"/>
              </a:rPr>
              <a:t> </a:t>
            </a:r>
            <a:r>
              <a:rPr lang="en-US" b="1" u="sng" dirty="0" err="1" smtClean="0">
                <a:latin typeface="SutonnyMJ" pitchFamily="2" charset="0"/>
              </a:rPr>
              <a:t>wPÎ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g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´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´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ci¯úi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j¤^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Ûvqgvb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mij†iLv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´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ev¯Íe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´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KvíwbK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we‡ePbv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Kv‡Z©mxq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vbvsK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y).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›`ywU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z=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x+iy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R¨vwgwZK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cÖwZiæc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´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´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avibKvix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mgZj‡K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AvM©Û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wPÎ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AvM©Û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wP‡Îi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we›`y¸wj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m~wPZ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62" name="Equation" r:id="rId3" imgW="114120" imgH="215640" progId="Equation.3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4667250" y="3473450"/>
          <a:ext cx="114300" cy="215900"/>
        </p:xfrm>
        <a:graphic>
          <a:graphicData uri="http://schemas.openxmlformats.org/presentationml/2006/ole">
            <p:oleObj spid="_x0000_s40963" name="Equation" r:id="rId4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682</Words>
  <Application>Microsoft Office PowerPoint</Application>
  <PresentationFormat>On-screen Show (4:3)</PresentationFormat>
  <Paragraphs>69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Microsoft Equation 3.0</vt:lpstr>
      <vt:lpstr>Slide 1</vt:lpstr>
      <vt:lpstr>Slide 2</vt:lpstr>
      <vt:lpstr> AvR‡Ki cvV  Aa¨vq-3q </vt:lpstr>
      <vt:lpstr>cv‡Vi Kvw•LZ wkLb dj/D‡Ïk¨</vt:lpstr>
      <vt:lpstr>RwUj msL¨v</vt:lpstr>
      <vt:lpstr>we¯ÍvwiZ cvVt   RwUj msL¨v</vt:lpstr>
      <vt:lpstr>জটিল সংখ্যার ধর্ম</vt:lpstr>
      <vt:lpstr>জটিল সংখ্যার ধর্ম</vt:lpstr>
      <vt:lpstr>RwUj msL¨vi AvM©Û wPÎ</vt:lpstr>
      <vt:lpstr>RwUj msL¨v cig gvb(gWzjvm)I bwZ(Av¸©‡g›U)</vt:lpstr>
      <vt:lpstr> AbyeÜx RwUj msL¨v</vt:lpstr>
      <vt:lpstr>iGi kw³  </vt:lpstr>
      <vt:lpstr>cvV g~j¨vqb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¯^vMZg </dc:title>
  <dc:creator>LAB</dc:creator>
  <cp:lastModifiedBy>LAB</cp:lastModifiedBy>
  <cp:revision>182</cp:revision>
  <dcterms:created xsi:type="dcterms:W3CDTF">2015-04-27T04:04:14Z</dcterms:created>
  <dcterms:modified xsi:type="dcterms:W3CDTF">2015-05-19T04:36:07Z</dcterms:modified>
</cp:coreProperties>
</file>